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366" r:id="rId3"/>
    <p:sldId id="368" r:id="rId4"/>
    <p:sldId id="365" r:id="rId5"/>
    <p:sldId id="369" r:id="rId6"/>
    <p:sldId id="367" r:id="rId7"/>
    <p:sldId id="370" r:id="rId8"/>
    <p:sldId id="378" r:id="rId9"/>
    <p:sldId id="371" r:id="rId10"/>
    <p:sldId id="372" r:id="rId11"/>
    <p:sldId id="373" r:id="rId12"/>
    <p:sldId id="375" r:id="rId13"/>
    <p:sldId id="374" r:id="rId14"/>
    <p:sldId id="376" r:id="rId15"/>
    <p:sldId id="377" r:id="rId16"/>
    <p:sldId id="3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6991BB-5F72-4D5A-A752-7289D3F0A492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534407-7858-487D-A5C2-FF9F0BC7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39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>
            <a:extLst>
              <a:ext uri="{FF2B5EF4-FFF2-40B4-BE49-F238E27FC236}">
                <a16:creationId xmlns:a16="http://schemas.microsoft.com/office/drawing/2014/main" xmlns="" id="{88389739-8D7F-4E9F-8095-1EC8FA118D6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F531C1A2-70B1-4F3B-A6BA-5E31BFC5E9C3}" type="slidenum">
              <a:rPr lang="en-CA" altLang="en-US" sz="1200">
                <a:latin typeface="Tahoma" panose="020B0604030504040204" pitchFamily="34" charset="0"/>
              </a:rPr>
              <a:pPr/>
              <a:t>16</a:t>
            </a:fld>
            <a:endParaRPr lang="en-CA" altLang="en-US" sz="1200">
              <a:latin typeface="Tahoma" panose="020B0604030504040204" pitchFamily="34" charset="0"/>
            </a:endParaRPr>
          </a:p>
        </p:txBody>
      </p:sp>
      <p:sp>
        <p:nvSpPr>
          <p:cNvPr id="123907" name="Rectangle 2">
            <a:extLst>
              <a:ext uri="{FF2B5EF4-FFF2-40B4-BE49-F238E27FC236}">
                <a16:creationId xmlns:a16="http://schemas.microsoft.com/office/drawing/2014/main" xmlns="" id="{566880D7-C8E0-4B55-A239-466401E47F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>
            <a:extLst>
              <a:ext uri="{FF2B5EF4-FFF2-40B4-BE49-F238E27FC236}">
                <a16:creationId xmlns:a16="http://schemas.microsoft.com/office/drawing/2014/main" xmlns="" id="{6C23450D-6919-4525-9237-92D811B398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714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22A0BB-E849-49CA-816C-DBCA09E8D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3417DE4-0B62-4A45-BC23-22DD15B5AD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6FA9D0D-39D7-454F-B79B-5F2696771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F307066-83B8-42E6-8292-D29065CE5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790B131-6EEA-4B38-ADEB-A7A0F9B6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071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42C65B-E2BA-4651-8981-2EF83F0C5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AFB1245-4EED-464B-A66C-110DE43F9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D665558-F60B-4736-A25E-74C743A34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25784E1-40AF-48FD-9A43-16F3B41FD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C9F281F-F315-4399-901B-FB02BC055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11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19937C59-A1DB-4A68-9BD8-2AE8A3A848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7E4B0DA-4CEA-47A7-9D43-B03CC4D0C1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BD69DB7-42CB-4086-8889-FA3CA4030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9B7BA61-7357-478B-9258-57D18E4C0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6265F6D-D2F5-4B5D-A743-81C767253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9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DB52DD-0AFF-4EE9-9C24-E5270C6E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3E9C347-F2D3-4F40-81F9-E9FFC9867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03FA62B-FF1F-4496-9402-C7DDFA918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BC066F1-C173-4082-8477-94CD9FB37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A4DB1F1-AF02-4ED5-99D3-99CB76FEA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217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9D10CB-9D7F-4788-AAC1-541732127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E7B0D0D-D225-492B-A843-96F10ABC2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FDA4C6B-3037-4DFD-978A-E178689BC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21B2B86-88B5-4E7B-B495-3C3EC953F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4118138-E8DC-43AC-8FBB-6AB400DE7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677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797E62-B814-4FF9-ABBC-A5BB28DE5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D0BC00D-798C-4835-8DD3-C38A951155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BE1B56A-1E4A-4432-B18A-3F086D64A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C2449A6-3E1B-4603-88AA-733E6F598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F59F5FC-5F0F-45EA-8BD5-19A6438D3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9D3F7C0-1401-4681-B7CA-5DCD18173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514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6DB264-5DA8-46CF-A4B6-8B251FBE4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9CA63C9-91B4-4018-B97B-44A2242EC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BCF6505-6CE6-4136-9D82-1382A3705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376DE50-F711-4198-8C88-AEE845FF31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95776BF2-89B7-4F76-876A-4E2E4B9D18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E24ADF6A-275D-41D0-BC33-C7998FEB8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05F52D3-1EAF-4106-9593-3E0736E41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0FE0C38-B989-463B-87E4-0E314AA81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741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0519C7-BEFB-4CE6-8049-C5B5E6142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A3A2A05-B23F-479E-9DBF-9C1DA70DB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91C678-EBC7-45F2-AAB5-809C7C6D3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DC5FD07-1820-426D-9565-35B467952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053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B4E3E1A5-8770-40ED-9409-7D8C24ECE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75C3C84-5D6B-45D2-B2F6-0A9110DE8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4163C35-BE11-4B21-A710-3F7955CEB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18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895C36-08D0-4C15-A9C8-62EADA3ED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CC37ABF-6912-4765-B5CD-AE640C4EE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3B5650D-476A-4459-AF65-EA65076A1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0621D47-9B48-49B9-B71B-B2030E323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A48B126-F9E9-4C20-B27D-FDDC3F0BA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FA8E754-1518-43DD-9390-E5CF4DCA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889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C46749-247F-41DD-95E2-86462EA86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E5B0B201-705B-4DD3-A160-008CAB9C2D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82C1373-CFA1-4460-B9A0-70A53B1818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B165AEB-BB68-4D95-B875-DE3BF66A3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2CFD92A-BA99-43ED-94A2-2E7F973C2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0C82A0C-C518-4C76-A830-018F0EF45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46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F7109DA1-0F09-45C0-8046-28D086618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6F01AA2-F2D7-4D7F-8DF3-9DF68786F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B0077C3-645B-4B34-9CDC-DFDC9939B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240A1-6CD1-458B-BC29-D096B654E909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9853E8F-C813-4950-8E95-94E68135DF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F0B1A26-0511-4662-92B1-BD933AFFB1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5E8360-6D54-4C8D-81F8-6A714060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810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DF12432-E803-40C8-92A1-FC7962184F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Relational Algebra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2FC570F-0F35-4F2F-A5AF-8017B39D4E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39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2965D9-15A1-40B1-9700-021BF1E90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each department show the total number of people working in that department only if it has more than 3 employees.</a:t>
            </a:r>
          </a:p>
        </p:txBody>
      </p:sp>
      <p:pic>
        <p:nvPicPr>
          <p:cNvPr id="6" name="Content Placeholder 5" descr="Diagram, letter&#10;&#10;Description automatically generated">
            <a:extLst>
              <a:ext uri="{FF2B5EF4-FFF2-40B4-BE49-F238E27FC236}">
                <a16:creationId xmlns:a16="http://schemas.microsoft.com/office/drawing/2014/main" xmlns="" id="{697C093D-7FE0-47BC-8DE4-E189F3D344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852" y="3593307"/>
            <a:ext cx="4352925" cy="3264693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8C00245-FFB7-4F03-B404-AEDB8FD20B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39"/>
          <a:stretch/>
        </p:blipFill>
        <p:spPr>
          <a:xfrm>
            <a:off x="234827" y="1842867"/>
            <a:ext cx="6858000" cy="373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967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133CC8-4B0E-4EAD-AEE5-63DADC926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operations</a:t>
            </a:r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xmlns="" id="{C8AF4DD5-82C9-4A01-A17B-CDAA2E1C2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371"/>
          <a:stretch/>
        </p:blipFill>
        <p:spPr>
          <a:xfrm rot="5400000">
            <a:off x="3477025" y="622159"/>
            <a:ext cx="5365531" cy="7106151"/>
          </a:xfrm>
        </p:spPr>
      </p:pic>
    </p:spTree>
    <p:extLst>
      <p:ext uri="{BB962C8B-B14F-4D97-AF65-F5344CB8AC3E}">
        <p14:creationId xmlns:p14="http://schemas.microsoft.com/office/powerpoint/2010/main" val="2307700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C8B937-29B1-4E78-B056-72C5506F7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Union</a:t>
            </a:r>
          </a:p>
        </p:txBody>
      </p:sp>
      <p:pic>
        <p:nvPicPr>
          <p:cNvPr id="5" name="Content Placeholder 4" descr="Text, letter&#10;&#10;Description automatically generated">
            <a:extLst>
              <a:ext uri="{FF2B5EF4-FFF2-40B4-BE49-F238E27FC236}">
                <a16:creationId xmlns:a16="http://schemas.microsoft.com/office/drawing/2014/main" xmlns="" id="{B815E7C2-EFFE-429D-B9B4-47D03360B1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89" b="14386"/>
          <a:stretch/>
        </p:blipFill>
        <p:spPr>
          <a:xfrm>
            <a:off x="1533379" y="1626593"/>
            <a:ext cx="8876713" cy="4888368"/>
          </a:xfrm>
        </p:spPr>
      </p:pic>
    </p:spTree>
    <p:extLst>
      <p:ext uri="{BB962C8B-B14F-4D97-AF65-F5344CB8AC3E}">
        <p14:creationId xmlns:p14="http://schemas.microsoft.com/office/powerpoint/2010/main" val="2087009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3E907A-B90E-49AD-9DD2-1D720F119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Union </a:t>
            </a:r>
          </a:p>
        </p:txBody>
      </p:sp>
      <p:pic>
        <p:nvPicPr>
          <p:cNvPr id="7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xmlns="" id="{1AAB1529-D064-4430-909F-3FDC2C9D5B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0" y="1744535"/>
            <a:ext cx="6331121" cy="4748340"/>
          </a:xfrm>
        </p:spPr>
      </p:pic>
    </p:spTree>
    <p:extLst>
      <p:ext uri="{BB962C8B-B14F-4D97-AF65-F5344CB8AC3E}">
        <p14:creationId xmlns:p14="http://schemas.microsoft.com/office/powerpoint/2010/main" val="3241774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5BC4EC-0E02-4606-9B5C-1F28E8C89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005100-5A9E-4061-A890-CA3BA6D4E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employees who are managers and they have a dependent. 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xmlns="" id="{3AFD105B-1557-490D-B1CF-DCE5926DC6B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27" b="40085"/>
          <a:stretch/>
        </p:blipFill>
        <p:spPr>
          <a:xfrm>
            <a:off x="2301240" y="2372335"/>
            <a:ext cx="6858000" cy="2113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305FD1C-D2F6-4DF4-AC64-BF4490FC4BD7}"/>
              </a:ext>
            </a:extLst>
          </p:cNvPr>
          <p:cNvSpPr txBox="1"/>
          <p:nvPr/>
        </p:nvSpPr>
        <p:spPr>
          <a:xfrm>
            <a:off x="3953022" y="4839286"/>
            <a:ext cx="3727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T1 n T2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93841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5BC4EC-0E02-4606-9B5C-1F28E8C89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Minus/Except/Set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005100-5A9E-4061-A890-CA3BA6D4E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employees who are managers but they don’t have a dependent. 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xmlns="" id="{3AFD105B-1557-490D-B1CF-DCE5926DC6B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27" b="40085"/>
          <a:stretch/>
        </p:blipFill>
        <p:spPr>
          <a:xfrm>
            <a:off x="2301240" y="2372335"/>
            <a:ext cx="6858000" cy="2113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305FD1C-D2F6-4DF4-AC64-BF4490FC4BD7}"/>
              </a:ext>
            </a:extLst>
          </p:cNvPr>
          <p:cNvSpPr txBox="1"/>
          <p:nvPr/>
        </p:nvSpPr>
        <p:spPr>
          <a:xfrm>
            <a:off x="3953022" y="4839286"/>
            <a:ext cx="3727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T1 - </a:t>
            </a:r>
            <a:r>
              <a:rPr lang="en-US" sz="3600" b="1" dirty="0"/>
              <a:t>T2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46958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Number Placeholder 2">
            <a:extLst>
              <a:ext uri="{FF2B5EF4-FFF2-40B4-BE49-F238E27FC236}">
                <a16:creationId xmlns:a16="http://schemas.microsoft.com/office/drawing/2014/main" xmlns="" id="{CD7E8243-41A5-4639-B362-73282E78C2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rgbClr val="990033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2600">
                <a:solidFill>
                  <a:srgbClr val="800000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rgbClr val="800000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990033"/>
                </a:solidFill>
              </a:rPr>
              <a:t>Slide 6- </a:t>
            </a:r>
            <a:fld id="{DF44213F-B904-41E6-8ADD-E75F9A4FE275}" type="slidenum">
              <a:rPr lang="en-US" altLang="en-US" sz="1400">
                <a:solidFill>
                  <a:srgbClr val="990033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CA" altLang="en-US" sz="1400">
              <a:solidFill>
                <a:srgbClr val="990033"/>
              </a:solidFill>
            </a:endParaRPr>
          </a:p>
        </p:txBody>
      </p:sp>
      <p:sp>
        <p:nvSpPr>
          <p:cNvPr id="122883" name="Rectangle 19">
            <a:extLst>
              <a:ext uri="{FF2B5EF4-FFF2-40B4-BE49-F238E27FC236}">
                <a16:creationId xmlns:a16="http://schemas.microsoft.com/office/drawing/2014/main" xmlns="" id="{2F44613A-4BA1-4485-8B05-91D3BC5227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/>
              <a:t>Examples of Queries in Relational Algebra</a:t>
            </a:r>
          </a:p>
        </p:txBody>
      </p:sp>
      <p:sp>
        <p:nvSpPr>
          <p:cNvPr id="122884" name="Rectangle 9">
            <a:extLst>
              <a:ext uri="{FF2B5EF4-FFF2-40B4-BE49-F238E27FC236}">
                <a16:creationId xmlns:a16="http://schemas.microsoft.com/office/drawing/2014/main" xmlns="" id="{4F7C8B99-7F93-4C3C-8E4D-BB6D9E216B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6100" y="1619251"/>
            <a:ext cx="8547100" cy="4443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990033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2600">
                <a:solidFill>
                  <a:srgbClr val="800000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rgbClr val="800000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dirty="0">
                <a:solidFill>
                  <a:schemeClr val="tx1"/>
                </a:solidFill>
                <a:latin typeface="Comic Sans MS" panose="030F0702030302020204" pitchFamily="66" charset="0"/>
              </a:rPr>
              <a:t>Q1: Retrieve the name and address of all employees who work for the ‘Research’ department.</a:t>
            </a:r>
          </a:p>
          <a:p>
            <a:r>
              <a:rPr lang="en-US" altLang="en-US" sz="1800" dirty="0">
                <a:solidFill>
                  <a:schemeClr val="tx1"/>
                </a:solidFill>
                <a:latin typeface="Comic Sans MS" panose="030F0702030302020204" pitchFamily="66" charset="0"/>
              </a:rPr>
              <a:t>Q2. For every project located in ‘Stafford’, list the project number, the controlling department number, and the department manager’s last name, address, and birth date.</a:t>
            </a:r>
          </a:p>
          <a:p>
            <a:r>
              <a:rPr lang="en-US" altLang="en-US" sz="1800" dirty="0">
                <a:solidFill>
                  <a:schemeClr val="tx1"/>
                </a:solidFill>
                <a:latin typeface="Comic Sans MS" panose="030F0702030302020204" pitchFamily="66" charset="0"/>
              </a:rPr>
              <a:t>Q3 Make a list of project numbers for projects that involve an employee whose last name is ‘Smith’, either as a worker or as a manager of the department that controls the project. (use UNION)</a:t>
            </a:r>
          </a:p>
          <a:p>
            <a:r>
              <a:rPr lang="en-US" altLang="en-US" sz="1800" dirty="0">
                <a:solidFill>
                  <a:schemeClr val="tx1"/>
                </a:solidFill>
                <a:latin typeface="Comic Sans MS" panose="030F0702030302020204" pitchFamily="66" charset="0"/>
              </a:rPr>
              <a:t>Q4. List the names of all employees with two or more dependents.</a:t>
            </a:r>
          </a:p>
          <a:p>
            <a:r>
              <a:rPr lang="en-US" altLang="en-US" sz="1800" dirty="0">
                <a:solidFill>
                  <a:schemeClr val="tx1"/>
                </a:solidFill>
                <a:latin typeface="Comic Sans MS" panose="030F0702030302020204" pitchFamily="66" charset="0"/>
              </a:rPr>
              <a:t>Q5: Retrieve the names of employees who have no dependents. </a:t>
            </a:r>
          </a:p>
          <a:p>
            <a:r>
              <a:rPr lang="en-US" altLang="en-US" sz="1800" dirty="0">
                <a:solidFill>
                  <a:schemeClr val="tx1"/>
                </a:solidFill>
                <a:latin typeface="Comic Sans MS" panose="030F0702030302020204" pitchFamily="66" charset="0"/>
              </a:rPr>
              <a:t>Q6. List the names of managers who have at least one dependent. (USE INTERSECTION)</a:t>
            </a:r>
          </a:p>
          <a:p>
            <a:endParaRPr lang="en-US" altLang="en-US" sz="2000" b="1" dirty="0">
              <a:latin typeface="Times New Roman" panose="02020603050405020304" pitchFamily="18" charset="0"/>
            </a:endParaRPr>
          </a:p>
          <a:p>
            <a:endParaRPr lang="en-US" altLang="en-US" sz="2000" b="1" dirty="0">
              <a:latin typeface="Times New Roman" panose="02020603050405020304" pitchFamily="18" charset="0"/>
            </a:endParaRPr>
          </a:p>
          <a:p>
            <a:endParaRPr lang="en-US" altLang="en-US" sz="2000" dirty="0"/>
          </a:p>
          <a:p>
            <a:pPr eaLnBrk="1" hangingPunct="1"/>
            <a:endParaRPr lang="en-US" altLang="en-US" sz="2000" b="1" dirty="0">
              <a:latin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en-US" sz="1800" dirty="0">
                <a:latin typeface="Times New Roman" panose="02020603050405020304" pitchFamily="18" charset="0"/>
              </a:rPr>
              <a:t>	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en-US" sz="9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8D0363-6CC3-4D0B-817B-16F6BE04A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257800" cy="456510"/>
          </a:xfrm>
        </p:spPr>
        <p:txBody>
          <a:bodyPr>
            <a:normAutofit fontScale="90000"/>
          </a:bodyPr>
          <a:lstStyle/>
          <a:p>
            <a:r>
              <a:rPr lang="en-US" dirty="0"/>
              <a:t>Operators in RA</a:t>
            </a:r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xmlns="" id="{5C9025B3-6614-4797-A0CA-3EA8682B1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5" t="1612" r="19727" b="-1612"/>
          <a:stretch/>
        </p:blipFill>
        <p:spPr>
          <a:xfrm rot="5400000">
            <a:off x="3204230" y="836519"/>
            <a:ext cx="5783538" cy="5753773"/>
          </a:xfrm>
        </p:spPr>
      </p:pic>
    </p:spTree>
    <p:extLst>
      <p:ext uri="{BB962C8B-B14F-4D97-AF65-F5344CB8AC3E}">
        <p14:creationId xmlns:p14="http://schemas.microsoft.com/office/powerpoint/2010/main" val="1293833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7E1F02-4091-4653-B05F-FD38D8B3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Aggregate Functions </a:t>
            </a:r>
          </a:p>
        </p:txBody>
      </p:sp>
      <p:pic>
        <p:nvPicPr>
          <p:cNvPr id="7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xmlns="" id="{D62E14C5-9150-4BD5-A9F7-D45FD6A5C9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570" b="39868"/>
          <a:stretch/>
        </p:blipFill>
        <p:spPr>
          <a:xfrm>
            <a:off x="1219227" y="2419644"/>
            <a:ext cx="9753545" cy="1796716"/>
          </a:xfrm>
        </p:spPr>
      </p:pic>
    </p:spTree>
    <p:extLst>
      <p:ext uri="{BB962C8B-B14F-4D97-AF65-F5344CB8AC3E}">
        <p14:creationId xmlns:p14="http://schemas.microsoft.com/office/powerpoint/2010/main" val="4284079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7E1F02-4091-4653-B05F-FD38D8B3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Aggregate Functions </a:t>
            </a:r>
          </a:p>
        </p:txBody>
      </p:sp>
      <p:pic>
        <p:nvPicPr>
          <p:cNvPr id="5" name="Content Placeholder 4" descr="Text, letter&#10;&#10;Description automatically generated">
            <a:extLst>
              <a:ext uri="{FF2B5EF4-FFF2-40B4-BE49-F238E27FC236}">
                <a16:creationId xmlns:a16="http://schemas.microsoft.com/office/drawing/2014/main" xmlns="" id="{9242FF9E-BFCE-4053-8DE6-F2FFB50861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22" b="25648"/>
          <a:stretch/>
        </p:blipFill>
        <p:spPr>
          <a:xfrm>
            <a:off x="1443624" y="2180493"/>
            <a:ext cx="9019576" cy="3235570"/>
          </a:xfrm>
        </p:spPr>
      </p:pic>
    </p:spTree>
    <p:extLst>
      <p:ext uri="{BB962C8B-B14F-4D97-AF65-F5344CB8AC3E}">
        <p14:creationId xmlns:p14="http://schemas.microsoft.com/office/powerpoint/2010/main" val="2675608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94D4DBF-FC1F-4B72-9813-FACDE819A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how many employees are working in the company?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xmlns="" id="{3911AC7B-10E1-485B-972E-10919DF77F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22" t="21781" b="12722"/>
          <a:stretch/>
        </p:blipFill>
        <p:spPr>
          <a:xfrm>
            <a:off x="2504049" y="2014881"/>
            <a:ext cx="6794695" cy="4302466"/>
          </a:xfrm>
        </p:spPr>
      </p:pic>
    </p:spTree>
    <p:extLst>
      <p:ext uri="{BB962C8B-B14F-4D97-AF65-F5344CB8AC3E}">
        <p14:creationId xmlns:p14="http://schemas.microsoft.com/office/powerpoint/2010/main" val="2683391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7E1F02-4091-4653-B05F-FD38D8B3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Aggregate Functions </a:t>
            </a:r>
          </a:p>
        </p:txBody>
      </p:sp>
      <p:pic>
        <p:nvPicPr>
          <p:cNvPr id="7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xmlns="" id="{AB8BA249-EE14-4720-A17D-3AD5A7B86A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7" b="61944"/>
          <a:stretch/>
        </p:blipFill>
        <p:spPr>
          <a:xfrm>
            <a:off x="1158367" y="2266122"/>
            <a:ext cx="9875266" cy="2372139"/>
          </a:xfrm>
        </p:spPr>
      </p:pic>
    </p:spTree>
    <p:extLst>
      <p:ext uri="{BB962C8B-B14F-4D97-AF65-F5344CB8AC3E}">
        <p14:creationId xmlns:p14="http://schemas.microsoft.com/office/powerpoint/2010/main" val="1797687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A27D4A2-D097-4DA5-A1BC-C849AB497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how many employees are working in each department.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7C380B39-5BAB-4FB6-9185-C2E0B93774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657"/>
          <a:stretch/>
        </p:blipFill>
        <p:spPr>
          <a:xfrm>
            <a:off x="1640572" y="2539202"/>
            <a:ext cx="8602748" cy="2990049"/>
          </a:xfrm>
        </p:spPr>
      </p:pic>
    </p:spTree>
    <p:extLst>
      <p:ext uri="{BB962C8B-B14F-4D97-AF65-F5344CB8AC3E}">
        <p14:creationId xmlns:p14="http://schemas.microsoft.com/office/powerpoint/2010/main" val="3091851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2965D9-15A1-40B1-9700-021BF1E90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each department show the total number of people working in that department only if it has more than 3 employees.</a:t>
            </a:r>
          </a:p>
        </p:txBody>
      </p:sp>
      <p:pic>
        <p:nvPicPr>
          <p:cNvPr id="4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xmlns="" id="{F095943F-6A80-4C97-B827-C496908EC32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3" t="37144" b="27613"/>
          <a:stretch/>
        </p:blipFill>
        <p:spPr>
          <a:xfrm>
            <a:off x="1181687" y="2363372"/>
            <a:ext cx="9064156" cy="2610191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5AE3DE2-7200-4F66-B434-4BF052960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515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2965D9-15A1-40B1-9700-021BF1E90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each department show the total number of people working in that department only if it has more than 3 employees.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xmlns="" id="{C4A25BFB-8211-4649-895B-6AB095F7C2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7367"/>
          <a:stretch/>
        </p:blipFill>
        <p:spPr>
          <a:xfrm rot="5400000">
            <a:off x="3374358" y="2130302"/>
            <a:ext cx="5001997" cy="4511537"/>
          </a:xfrm>
        </p:spPr>
      </p:pic>
    </p:spTree>
    <p:extLst>
      <p:ext uri="{BB962C8B-B14F-4D97-AF65-F5344CB8AC3E}">
        <p14:creationId xmlns:p14="http://schemas.microsoft.com/office/powerpoint/2010/main" val="2405448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279</Words>
  <Application>Microsoft Office PowerPoint</Application>
  <PresentationFormat>Widescreen</PresentationFormat>
  <Paragraphs>33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Comic Sans MS</vt:lpstr>
      <vt:lpstr>Tahoma</vt:lpstr>
      <vt:lpstr>Times New Roman</vt:lpstr>
      <vt:lpstr>Wingdings</vt:lpstr>
      <vt:lpstr>Office Theme</vt:lpstr>
      <vt:lpstr>Relational Algebra</vt:lpstr>
      <vt:lpstr>Operators in RA</vt:lpstr>
      <vt:lpstr>Aggregate Functions </vt:lpstr>
      <vt:lpstr>Aggregate Functions </vt:lpstr>
      <vt:lpstr>Show how many employees are working in the company?</vt:lpstr>
      <vt:lpstr>Aggregate Functions </vt:lpstr>
      <vt:lpstr>Show how many employees are working in each department. </vt:lpstr>
      <vt:lpstr>For each department show the total number of people working in that department only if it has more than 3 employees.</vt:lpstr>
      <vt:lpstr>For each department show the total number of people working in that department only if it has more than 3 employees.</vt:lpstr>
      <vt:lpstr>For each department show the total number of people working in that department only if it has more than 3 employees.</vt:lpstr>
      <vt:lpstr>Set operations</vt:lpstr>
      <vt:lpstr>Union</vt:lpstr>
      <vt:lpstr>Union </vt:lpstr>
      <vt:lpstr>Intersection</vt:lpstr>
      <vt:lpstr>Minus/Except/Set Difference</vt:lpstr>
      <vt:lpstr>Examples of Queries in Relational Algebra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Relational Algebra</dc:title>
  <dc:creator>Sadaf Baloch</dc:creator>
  <cp:lastModifiedBy>Ayesha Zaheer</cp:lastModifiedBy>
  <cp:revision>6</cp:revision>
  <dcterms:created xsi:type="dcterms:W3CDTF">2020-11-26T08:08:19Z</dcterms:created>
  <dcterms:modified xsi:type="dcterms:W3CDTF">2023-02-01T07:03:32Z</dcterms:modified>
</cp:coreProperties>
</file>

<file path=docProps/thumbnail.jpeg>
</file>